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2" d="100"/>
          <a:sy n="102" d="100"/>
        </p:scale>
        <p:origin x="-456" y="-186"/>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1917264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cstate="print">
            <a:alphaModFix/>
            <a:extLst>
              <a:ext uri="{28A0092B-C50C-407E-A947-70E740481C1C}">
                <a14:useLocalDpi xmlns:a14="http://schemas.microsoft.com/office/drawing/2010/main"/>
              </a:ext>
            </a:extLst>
          </a:blip>
          <a:srcRect t="-864"/>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cstate="print">
            <a:alphaModFix/>
            <a:extLst>
              <a:ext uri="{28A0092B-C50C-407E-A947-70E740481C1C}">
                <a14:useLocalDpi xmlns:a14="http://schemas.microsoft.com/office/drawing/2010/main"/>
              </a:ext>
            </a:extLst>
          </a:blip>
          <a:srcRect t="-864"/>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cstate="print">
            <a:alphaModFix amt="85000"/>
            <a:extLst>
              <a:ext uri="{28A0092B-C50C-407E-A947-70E740481C1C}">
                <a14:useLocalDpi xmlns:a14="http://schemas.microsoft.com/office/drawing/2010/main"/>
              </a:ext>
            </a:extLst>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cstate="print">
            <a:alphaModFix amt="70000"/>
            <a:extLst>
              <a:ext uri="{28A0092B-C50C-407E-A947-70E740481C1C}">
                <a14:useLocalDpi xmlns:a14="http://schemas.microsoft.com/office/drawing/2010/main"/>
              </a:ext>
            </a:extLst>
          </a:blip>
          <a:src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cstate="print">
            <a:alphaModFix amt="95000"/>
            <a:extLst>
              <a:ext uri="{28A0092B-C50C-407E-A947-70E740481C1C}">
                <a14:useLocalDpi xmlns:a14="http://schemas.microsoft.com/office/drawing/2010/main"/>
              </a:ext>
            </a:extLst>
          </a:blip>
          <a:srcRect/>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ravibharathi656/Naan_mudhalvan.git"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SUNSTONE</a:t>
            </a:r>
            <a:endParaRPr lang="en-US" dirty="0"/>
          </a:p>
        </p:txBody>
      </p:sp>
      <p:sp>
        <p:nvSpPr>
          <p:cNvPr id="3" name="Text Placeholder 2"/>
          <p:cNvSpPr>
            <a:spLocks noGrp="1"/>
          </p:cNvSpPr>
          <p:nvPr>
            <p:ph type="body" idx="1"/>
          </p:nvPr>
        </p:nvSpPr>
        <p:spPr/>
        <p:txBody>
          <a:bodyPr/>
          <a:lstStyle/>
          <a:p>
            <a:pPr marL="139700" indent="0">
              <a:buNone/>
            </a:pPr>
            <a:r>
              <a:rPr lang="en-US" sz="3200" dirty="0" smtClean="0"/>
              <a:t>                ASTROLOGY APPLICATION AND WEBSITE</a:t>
            </a:r>
            <a:endParaRPr lang="en-US" sz="3200" dirty="0"/>
          </a:p>
        </p:txBody>
      </p:sp>
    </p:spTree>
    <p:extLst>
      <p:ext uri="{BB962C8B-B14F-4D97-AF65-F5344CB8AC3E}">
        <p14:creationId xmlns:p14="http://schemas.microsoft.com/office/powerpoint/2010/main" val="3493816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ctr" rtl="0">
              <a:lnSpc>
                <a:spcPct val="100000"/>
              </a:lnSpc>
              <a:spcBef>
                <a:spcPts val="0"/>
              </a:spcBef>
              <a:spcAft>
                <a:spcPts val="0"/>
              </a:spcAft>
              <a:buClr>
                <a:schemeClr val="lt1"/>
              </a:buClr>
              <a:buSzPts val="1700"/>
              <a:buFont typeface="Public Sans"/>
              <a:buNone/>
            </a:pPr>
            <a:r>
              <a:rPr lang="en-US" sz="1600" dirty="0" smtClean="0">
                <a:solidFill>
                  <a:schemeClr val="lt2"/>
                </a:solidFill>
                <a:latin typeface="EB Garamond"/>
                <a:ea typeface="EB Garamond"/>
                <a:cs typeface="EB Garamond"/>
                <a:sym typeface="EB Garamond"/>
              </a:rPr>
              <a:t>ASTROLOGY APPLICATION &amp; WEBSITE</a:t>
            </a:r>
            <a:endParaRPr sz="1600"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34440"/>
            <a:ext cx="4528917" cy="3024968"/>
          </a:xfrm>
          <a:prstGeom prst="rect">
            <a:avLst/>
          </a:prstGeom>
          <a:noFill/>
          <a:ln>
            <a:noFill/>
          </a:ln>
        </p:spPr>
        <p:txBody>
          <a:bodyPr spcFirstLastPara="1" wrap="square" lIns="91425" tIns="45700" rIns="91425" bIns="45700" anchor="t" anchorCtr="0">
            <a:noAutofit/>
          </a:bodyPr>
          <a:lstStyle/>
          <a:p>
            <a:r>
              <a:rPr lang="en-US" dirty="0" smtClean="0">
                <a:latin typeface="EB Garamond Medium"/>
                <a:ea typeface="EB Garamond Medium"/>
                <a:cs typeface="EB Garamond Medium"/>
                <a:sym typeface="EB Garamond Medium"/>
              </a:rPr>
              <a:t>Introduction</a:t>
            </a:r>
            <a:r>
              <a:rPr lang="en-US" sz="1200" dirty="0" smtClean="0">
                <a:solidFill>
                  <a:schemeClr val="bg1"/>
                </a:solidFill>
                <a:latin typeface="Segoe UI" panose="020B0502040204020203" pitchFamily="34" charset="0"/>
                <a:ea typeface="EB Garamond Medium"/>
                <a:cs typeface="Segoe UI" panose="020B0502040204020203" pitchFamily="34" charset="0"/>
              </a:rPr>
              <a:t>:</a:t>
            </a:r>
            <a:r>
              <a:rPr lang="en-US" sz="1200" dirty="0">
                <a:ea typeface="EB Garamond Medium"/>
                <a:cs typeface="Segoe UI" panose="020B0502040204020203" pitchFamily="34" charset="0"/>
              </a:rPr>
              <a:t> </a:t>
            </a:r>
            <a:r>
              <a:rPr lang="en-US" sz="1200" dirty="0" smtClean="0"/>
              <a:t>General </a:t>
            </a:r>
            <a:r>
              <a:rPr lang="en-US" sz="1200" dirty="0"/>
              <a:t>astrology studies the relationship of the significant celestial moments (e.g., the times of vernal equinoxes, eclipses, or planetary conjunctions) to social groups, nations, or all of humanity. It answers, by astrological means, questions formerly posed in Mesopotamia to the </a:t>
            </a:r>
            <a:r>
              <a:rPr lang="en-US" sz="1200" dirty="0" err="1" smtClean="0"/>
              <a:t>bāru</a:t>
            </a:r>
            <a:r>
              <a:rPr lang="en-US" sz="1200" dirty="0" smtClean="0"/>
              <a:t>.</a:t>
            </a:r>
            <a:endParaRPr lang="en-US" sz="1200" dirty="0"/>
          </a:p>
          <a:p>
            <a:pPr marL="285750" lvl="0" indent="-285750">
              <a:buFont typeface="EB Garamond Medium"/>
              <a:buChar char="▪"/>
            </a:pPr>
            <a:endParaRPr sz="1200"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2072926" y="0"/>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516458190"/>
              </p:ext>
            </p:extLst>
          </p:nvPr>
        </p:nvGraphicFramePr>
        <p:xfrm>
          <a:off x="99334" y="2627697"/>
          <a:ext cx="4588169" cy="2017977"/>
        </p:xfrm>
        <a:graphic>
          <a:graphicData uri="http://schemas.openxmlformats.org/drawingml/2006/table">
            <a:tbl>
              <a:tblPr>
                <a:noFill/>
                <a:tableStyleId>{5A4BF2BA-0B32-4039-8D23-6E65AF0657F0}</a:tableStyleId>
              </a:tblPr>
              <a:tblGrid>
                <a:gridCol w="1476454">
                  <a:extLst>
                    <a:ext uri="{9D8B030D-6E8A-4147-A177-3AD203B41FA5}">
                      <a16:colId xmlns:a16="http://schemas.microsoft.com/office/drawing/2014/main" xmlns="" val="20000"/>
                    </a:ext>
                  </a:extLst>
                </a:gridCol>
                <a:gridCol w="1437078">
                  <a:extLst>
                    <a:ext uri="{9D8B030D-6E8A-4147-A177-3AD203B41FA5}">
                      <a16:colId xmlns:a16="http://schemas.microsoft.com/office/drawing/2014/main" xmlns="" val="20001"/>
                    </a:ext>
                  </a:extLst>
                </a:gridCol>
                <a:gridCol w="1674637">
                  <a:extLst>
                    <a:ext uri="{9D8B030D-6E8A-4147-A177-3AD203B41FA5}">
                      <a16:colId xmlns:a16="http://schemas.microsoft.com/office/drawing/2014/main" xmlns="" val="20002"/>
                    </a:ext>
                  </a:extLst>
                </a:gridCol>
              </a:tblGrid>
              <a:tr h="433137">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extLst>
                  <a:ext uri="{0D108BD9-81ED-4DB2-BD59-A6C34878D82A}">
                    <a16:rowId xmlns:a16="http://schemas.microsoft.com/office/drawing/2014/main" xmlns="" val="10000"/>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smtClean="0">
                          <a:solidFill>
                            <a:schemeClr val="bg1"/>
                          </a:solidFill>
                        </a:rPr>
                        <a:t>Chitra</a:t>
                      </a:r>
                      <a:r>
                        <a:rPr lang="en-US" sz="1400" u="none" strike="noStrike" cap="none" dirty="0" smtClean="0">
                          <a:solidFill>
                            <a:schemeClr val="bg1"/>
                          </a:solidFill>
                        </a:rPr>
                        <a:t> </a:t>
                      </a:r>
                      <a:r>
                        <a:rPr lang="en-US" sz="1400" u="none" strike="noStrike" cap="none" dirty="0" err="1" smtClean="0">
                          <a:solidFill>
                            <a:schemeClr val="bg1"/>
                          </a:solidFill>
                        </a:rPr>
                        <a:t>devi</a:t>
                      </a:r>
                      <a:r>
                        <a:rPr lang="en-US" sz="1400" u="none" strike="noStrike" cap="none" dirty="0" smtClean="0">
                          <a:solidFill>
                            <a:schemeClr val="bg1"/>
                          </a:solidFill>
                        </a:rPr>
                        <a:t> M</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smtClean="0">
                          <a:solidFill>
                            <a:schemeClr val="bg1"/>
                          </a:solidFill>
                        </a:rPr>
                        <a:t>M.Chitra</a:t>
                      </a:r>
                      <a:r>
                        <a:rPr lang="en-IN" sz="1400" u="none" strike="noStrike" cap="none" baseline="0" dirty="0" smtClean="0">
                          <a:solidFill>
                            <a:schemeClr val="bg1"/>
                          </a:solidFill>
                        </a:rPr>
                        <a:t> </a:t>
                      </a:r>
                      <a:r>
                        <a:rPr lang="en-IN" sz="1400" u="none" strike="noStrike" cap="none" baseline="0" dirty="0" err="1" smtClean="0">
                          <a:solidFill>
                            <a:schemeClr val="bg1"/>
                          </a:solidFill>
                        </a:rPr>
                        <a:t>devi</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bg1"/>
                          </a:solidFill>
                        </a:rPr>
                        <a:t>NM_0.2 CC3</a:t>
                      </a:r>
                      <a:endParaRPr sz="1400" u="none" strike="noStrike" cap="none" dirty="0">
                        <a:solidFill>
                          <a:schemeClr val="bg1"/>
                        </a:solidFill>
                      </a:endParaRPr>
                    </a:p>
                  </a:txBody>
                  <a:tcPr marL="91425" marR="91425" marT="91425" marB="91425"/>
                </a:tc>
                <a:extLst>
                  <a:ext uri="{0D108BD9-81ED-4DB2-BD59-A6C34878D82A}">
                    <a16:rowId xmlns:a16="http://schemas.microsoft.com/office/drawing/2014/main" xmlns="" val="10001"/>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smtClean="0">
                          <a:solidFill>
                            <a:schemeClr val="bg1"/>
                          </a:solidFill>
                        </a:rPr>
                        <a:t>Keerthana</a:t>
                      </a:r>
                      <a:r>
                        <a:rPr lang="en-IN" sz="1400" u="none" strike="noStrike" cap="none" baseline="0" dirty="0" smtClean="0">
                          <a:solidFill>
                            <a:schemeClr val="bg1"/>
                          </a:solidFill>
                        </a:rPr>
                        <a:t> M</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smtClean="0">
                          <a:solidFill>
                            <a:schemeClr val="bg1"/>
                          </a:solidFill>
                        </a:rPr>
                        <a:t>M.Keerthana</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u="none" strike="noStrike" cap="none" dirty="0">
                          <a:solidFill>
                            <a:schemeClr val="bg1"/>
                          </a:solidFill>
                        </a:rPr>
                        <a:t>NM_0.2 CC3</a:t>
                      </a:r>
                    </a:p>
                  </a:txBody>
                  <a:tcPr marL="91425" marR="91425" marT="91425" marB="91425"/>
                </a:tc>
                <a:extLst>
                  <a:ext uri="{0D108BD9-81ED-4DB2-BD59-A6C34878D82A}">
                    <a16:rowId xmlns:a16="http://schemas.microsoft.com/office/drawing/2014/main" xmlns="" val="10002"/>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smtClean="0">
                          <a:solidFill>
                            <a:schemeClr val="bg1"/>
                          </a:solidFill>
                        </a:rPr>
                        <a:t>Ponsanthiya</a:t>
                      </a:r>
                      <a:r>
                        <a:rPr lang="en-IN" sz="1400" u="none" strike="noStrike" cap="none" dirty="0" smtClean="0">
                          <a:solidFill>
                            <a:schemeClr val="bg1"/>
                          </a:solidFill>
                        </a:rPr>
                        <a:t> P</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smtClean="0">
                          <a:solidFill>
                            <a:schemeClr val="bg1"/>
                          </a:solidFill>
                        </a:rPr>
                        <a:t>P.Ponsanthiya</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u="none" strike="noStrike" cap="none" dirty="0">
                          <a:solidFill>
                            <a:schemeClr val="bg1"/>
                          </a:solidFill>
                        </a:rPr>
                        <a:t>NM_0.2 CC3</a:t>
                      </a:r>
                    </a:p>
                  </a:txBody>
                  <a:tcPr marL="91425" marR="91425" marT="91425" marB="91425"/>
                </a:tc>
                <a:extLst>
                  <a:ext uri="{0D108BD9-81ED-4DB2-BD59-A6C34878D82A}">
                    <a16:rowId xmlns:a16="http://schemas.microsoft.com/office/drawing/2014/main" xmlns="" val="10003"/>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smtClean="0">
                          <a:solidFill>
                            <a:schemeClr val="bg1"/>
                          </a:solidFill>
                        </a:rPr>
                        <a:t>Shalini</a:t>
                      </a:r>
                      <a:r>
                        <a:rPr lang="en-US" sz="1400" u="none" strike="noStrike" cap="none" dirty="0" smtClean="0">
                          <a:solidFill>
                            <a:schemeClr val="bg1"/>
                          </a:solidFill>
                        </a:rPr>
                        <a:t> S</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smtClean="0">
                          <a:solidFill>
                            <a:schemeClr val="bg1"/>
                          </a:solidFill>
                        </a:rPr>
                        <a:t>S.Shalini</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u="none" strike="noStrike" cap="none" dirty="0">
                          <a:solidFill>
                            <a:schemeClr val="bg1"/>
                          </a:solidFill>
                        </a:rPr>
                        <a:t>NM_0.2 CC3</a:t>
                      </a:r>
                    </a:p>
                  </a:txBody>
                  <a:tcPr marL="91425" marR="91425" marT="91425" marB="91425"/>
                </a:tc>
                <a:extLst>
                  <a:ext uri="{0D108BD9-81ED-4DB2-BD59-A6C34878D82A}">
                    <a16:rowId xmlns:a16="http://schemas.microsoft.com/office/drawing/2014/main" xmlns=""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a:solidFill>
                  <a:srgbClr val="0B5394"/>
                </a:solidFill>
                <a:latin typeface="EB Garamond Medium"/>
                <a:ea typeface="EB Garamond Medium"/>
                <a:cs typeface="EB Garamond Medium"/>
                <a:sym typeface="EB Garamond Medium"/>
              </a:rPr>
              <a:t>Creation of SRS &amp; Github</a:t>
            </a:r>
            <a:endParaRPr sz="1600" b="1" i="0" u="none" strike="noStrike" cap="none">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Create SRS : “Your Project”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Set-up of Github account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Get to know about different lifecycle models.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Knowing various commands of Github</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- 1</a:t>
            </a:r>
            <a:endParaRPr sz="1800" b="1" i="0" u="none" strike="noStrike" cap="non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p211"/>
          <p:cNvPicPr preferRelativeResize="0"/>
          <p:nvPr/>
        </p:nvPicPr>
        <p:blipFill rotWithShape="1">
          <a:blip r:embed="rId3" cstate="print">
            <a:alphaModFix/>
            <a:extLst>
              <a:ext uri="{28A0092B-C50C-407E-A947-70E740481C1C}">
                <a14:useLocalDpi xmlns:a14="http://schemas.microsoft.com/office/drawing/2010/main"/>
              </a:ext>
            </a:extLst>
          </a:blip>
          <a:srcRect l="-187439" b="-3434"/>
          <a:stretch/>
        </p:blipFill>
        <p:spPr>
          <a:xfrm>
            <a:off x="0" y="0"/>
            <a:ext cx="9144000" cy="5143500"/>
          </a:xfrm>
          <a:prstGeom prst="rect">
            <a:avLst/>
          </a:prstGeom>
          <a:noFill/>
          <a:ln>
            <a:noFill/>
          </a:ln>
        </p:spPr>
      </p:pic>
      <p:sp>
        <p:nvSpPr>
          <p:cNvPr id="2" name="Rectangle 1"/>
          <p:cNvSpPr/>
          <p:nvPr/>
        </p:nvSpPr>
        <p:spPr>
          <a:xfrm>
            <a:off x="673395" y="900223"/>
            <a:ext cx="4501117" cy="86478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3" name="TextBox 2"/>
          <p:cNvSpPr txBox="1"/>
          <p:nvPr/>
        </p:nvSpPr>
        <p:spPr>
          <a:xfrm>
            <a:off x="673395" y="979140"/>
            <a:ext cx="5089451" cy="738664"/>
          </a:xfrm>
          <a:prstGeom prst="rect">
            <a:avLst/>
          </a:prstGeom>
          <a:noFill/>
        </p:spPr>
        <p:txBody>
          <a:bodyPr wrap="square" rtlCol="0">
            <a:spAutoFit/>
          </a:bodyPr>
          <a:lstStyle/>
          <a:p>
            <a:pPr marL="285750" indent="-285750">
              <a:buFont typeface="Arial" panose="020B0604020202020204" pitchFamily="34" charset="0"/>
              <a:buChar char="•"/>
            </a:pPr>
            <a:r>
              <a:rPr lang="en-IN" dirty="0"/>
              <a:t>Create </a:t>
            </a:r>
            <a:r>
              <a:rPr lang="en-IN" dirty="0" err="1"/>
              <a:t>SRS</a:t>
            </a:r>
            <a:r>
              <a:rPr lang="en-IN" dirty="0" err="1" smtClean="0"/>
              <a:t>:”Astrology</a:t>
            </a:r>
            <a:r>
              <a:rPr lang="en-IN" dirty="0" smtClean="0"/>
              <a:t> Application &amp; Website”</a:t>
            </a:r>
            <a:endParaRPr lang="en-IN" dirty="0"/>
          </a:p>
          <a:p>
            <a:pPr marL="285750" indent="-285750">
              <a:buFont typeface="Arial" panose="020B0604020202020204" pitchFamily="34" charset="0"/>
              <a:buChar char="•"/>
            </a:pPr>
            <a:r>
              <a:rPr lang="en-IN" dirty="0"/>
              <a:t>Creation and setup of </a:t>
            </a:r>
            <a:r>
              <a:rPr lang="en-IN" dirty="0" err="1"/>
              <a:t>github</a:t>
            </a:r>
            <a:r>
              <a:rPr lang="en-IN" dirty="0"/>
              <a:t> account</a:t>
            </a:r>
          </a:p>
          <a:p>
            <a:pPr marL="285750" indent="-285750">
              <a:buFont typeface="Arial" panose="020B0604020202020204" pitchFamily="34" charset="0"/>
              <a:buChar char="•"/>
            </a:pPr>
            <a:r>
              <a:rPr lang="en-IN" dirty="0"/>
              <a:t>Creation and hands-on to various commands of Git Bash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p1"/>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89" name="Google Shape;1889;p1"/>
          <p:cNvPicPr preferRelativeResize="0"/>
          <p:nvPr/>
        </p:nvPicPr>
        <p:blipFill rotWithShape="1">
          <a:blip r:embed="rId3" cstate="print">
            <a:alphaModFix/>
            <a:extLst>
              <a:ext uri="{28A0092B-C50C-407E-A947-70E740481C1C}">
                <a14:useLocalDpi xmlns:a14="http://schemas.microsoft.com/office/drawing/2010/main"/>
              </a:ext>
            </a:extLst>
          </a:blip>
          <a:srcRect l="-187439" b="-3434"/>
          <a:stretch/>
        </p:blipFill>
        <p:spPr>
          <a:xfrm>
            <a:off x="0" y="3389175"/>
            <a:ext cx="9144000" cy="1754326"/>
          </a:xfrm>
          <a:prstGeom prst="rect">
            <a:avLst/>
          </a:prstGeom>
          <a:noFill/>
          <a:ln>
            <a:noFill/>
          </a:ln>
        </p:spPr>
      </p:pic>
      <p:sp>
        <p:nvSpPr>
          <p:cNvPr id="1890" name="Google Shape;1890;p1"/>
          <p:cNvSpPr txBox="1"/>
          <p:nvPr/>
        </p:nvSpPr>
        <p:spPr>
          <a:xfrm>
            <a:off x="518452"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2"/>
                </a:solidFill>
                <a:latin typeface="EB Garamond"/>
                <a:ea typeface="EB Garamond"/>
                <a:cs typeface="EB Garamond"/>
                <a:sym typeface="EB Garamond"/>
              </a:rPr>
              <a:t>Summary of your task</a:t>
            </a:r>
            <a:endParaRPr sz="1800" b="1" i="0" u="none" strike="noStrike" cap="none">
              <a:solidFill>
                <a:schemeClr val="lt2"/>
              </a:solidFill>
              <a:latin typeface="EB Garamond"/>
              <a:ea typeface="EB Garamond"/>
              <a:cs typeface="EB Garamond"/>
              <a:sym typeface="EB Garamond"/>
            </a:endParaRPr>
          </a:p>
        </p:txBody>
      </p:sp>
      <p:sp>
        <p:nvSpPr>
          <p:cNvPr id="1891" name="Google Shape;1891;p1"/>
          <p:cNvSpPr txBox="1"/>
          <p:nvPr/>
        </p:nvSpPr>
        <p:spPr>
          <a:xfrm>
            <a:off x="553891" y="594895"/>
            <a:ext cx="8200200" cy="1754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1. Plan &amp; Design:</a:t>
            </a:r>
            <a:r>
              <a:rPr lang="en-US" sz="1200" b="0" i="0" u="none" strike="noStrike" cap="none">
                <a:solidFill>
                  <a:srgbClr val="000000"/>
                </a:solidFill>
                <a:latin typeface="Arial"/>
                <a:ea typeface="Arial"/>
                <a:cs typeface="Arial"/>
                <a:sym typeface="Arial"/>
              </a:rPr>
              <a:t> Define your app and create the user interface.</a:t>
            </a:r>
            <a:endParaRPr/>
          </a:p>
          <a:p>
            <a:pPr marL="0" marR="0" lvl="0" indent="0" algn="l" rtl="0">
              <a:lnSpc>
                <a:spcPct val="100000"/>
              </a:lnSpc>
              <a:spcBef>
                <a:spcPts val="0"/>
              </a:spcBef>
              <a:spcAft>
                <a:spcPts val="0"/>
              </a:spcAft>
              <a:buNone/>
            </a:pPr>
            <a:endParaRPr sz="12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2. Develop: </a:t>
            </a:r>
            <a:r>
              <a:rPr lang="en-US" sz="1200" b="0" i="0" u="none" strike="noStrike" cap="none">
                <a:solidFill>
                  <a:srgbClr val="000000"/>
                </a:solidFill>
                <a:latin typeface="Arial"/>
                <a:ea typeface="Arial"/>
                <a:cs typeface="Arial"/>
                <a:sym typeface="Arial"/>
              </a:rPr>
              <a:t>Build the app, including authentication and messaging.</a:t>
            </a:r>
            <a:endParaRPr/>
          </a:p>
          <a:p>
            <a:pPr marL="0" marR="0" lvl="0" indent="0" algn="l" rtl="0">
              <a:lnSpc>
                <a:spcPct val="100000"/>
              </a:lnSpc>
              <a:spcBef>
                <a:spcPts val="0"/>
              </a:spcBef>
              <a:spcAft>
                <a:spcPts val="0"/>
              </a:spcAft>
              <a:buNone/>
            </a:pPr>
            <a:endParaRPr sz="12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3. Test &amp; Secure: </a:t>
            </a:r>
            <a:r>
              <a:rPr lang="en-US" sz="1200" b="0" i="0" u="none" strike="noStrike" cap="none">
                <a:solidFill>
                  <a:srgbClr val="000000"/>
                </a:solidFill>
                <a:latin typeface="Arial"/>
                <a:ea typeface="Arial"/>
                <a:cs typeface="Arial"/>
                <a:sym typeface="Arial"/>
              </a:rPr>
              <a:t>Test for issues and ensure data security.</a:t>
            </a:r>
            <a:endParaRPr/>
          </a:p>
          <a:p>
            <a:pPr marL="0" marR="0" lvl="0" indent="0" algn="l" rtl="0">
              <a:lnSpc>
                <a:spcPct val="100000"/>
              </a:lnSpc>
              <a:spcBef>
                <a:spcPts val="0"/>
              </a:spcBef>
              <a:spcAft>
                <a:spcPts val="0"/>
              </a:spcAft>
              <a:buNone/>
            </a:pPr>
            <a:endParaRPr sz="12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4. Deploy &amp; Maintain:</a:t>
            </a:r>
            <a:r>
              <a:rPr lang="en-US" sz="1200" b="0" i="0" u="none" strike="noStrike" cap="none">
                <a:solidFill>
                  <a:srgbClr val="000000"/>
                </a:solidFill>
                <a:latin typeface="Arial"/>
                <a:ea typeface="Arial"/>
                <a:cs typeface="Arial"/>
                <a:sym typeface="Arial"/>
              </a:rPr>
              <a:t> Launch the app and keep it updated.</a:t>
            </a:r>
            <a:endParaRPr/>
          </a:p>
          <a:p>
            <a:pPr marL="0" marR="0" lvl="0" indent="0" algn="l" rtl="0">
              <a:lnSpc>
                <a:spcPct val="100000"/>
              </a:lnSpc>
              <a:spcBef>
                <a:spcPts val="0"/>
              </a:spcBef>
              <a:spcAft>
                <a:spcPts val="0"/>
              </a:spcAft>
              <a:buNone/>
            </a:pPr>
            <a:endParaRPr sz="12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5. Support &amp; Grow:</a:t>
            </a:r>
            <a:r>
              <a:rPr lang="en-US" sz="1200" b="0" i="0" u="none" strike="noStrike" cap="none">
                <a:solidFill>
                  <a:srgbClr val="000000"/>
                </a:solidFill>
                <a:latin typeface="Arial"/>
                <a:ea typeface="Arial"/>
                <a:cs typeface="Arial"/>
                <a:sym typeface="Arial"/>
              </a:rPr>
              <a:t> Assist users and promote app growth.</a:t>
            </a:r>
            <a:endParaRPr sz="1200" b="0" i="0" u="none" strike="noStrike" cap="none">
              <a:solidFill>
                <a:srgbClr val="000000"/>
              </a:solidFill>
              <a:latin typeface="Arial"/>
              <a:ea typeface="Arial"/>
              <a:cs typeface="Arial"/>
              <a:sym typeface="Arial"/>
            </a:endParaRPr>
          </a:p>
        </p:txBody>
      </p:sp>
      <p:sp>
        <p:nvSpPr>
          <p:cNvPr id="1892" name="Google Shape;1892;p1"/>
          <p:cNvSpPr txBox="1"/>
          <p:nvPr/>
        </p:nvSpPr>
        <p:spPr>
          <a:xfrm flipH="1">
            <a:off x="553900" y="3392275"/>
            <a:ext cx="7099200" cy="8196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stStyle>
          <a:p>
            <a:pPr marL="0" lvl="0" indent="0" algn="l" rtl="0">
              <a:spcBef>
                <a:spcPts val="0"/>
              </a:spcBef>
              <a:spcAft>
                <a:spcPts val="0"/>
              </a:spcAft>
              <a:buNone/>
            </a:pPr>
            <a:r>
              <a:rPr lang="en-US"/>
              <a:t>Astrology is the study of the movement and positioning of the stars and planets around the earth. A zodiac sign is a symbol that represents somebody's personality, emotions, and motivations.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Prepare database design schemas</a:t>
            </a:r>
            <a:endParaRPr sz="1000" b="0" dirty="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6" name="Text Placeholder 5"/>
          <p:cNvSpPr>
            <a:spLocks noGrp="1"/>
          </p:cNvSpPr>
          <p:nvPr>
            <p:ph type="body" idx="2"/>
          </p:nvPr>
        </p:nvSpPr>
        <p:spPr>
          <a:xfrm>
            <a:off x="3561347" y="1996884"/>
            <a:ext cx="3240607" cy="449263"/>
          </a:xfrm>
        </p:spPr>
        <p:txBody>
          <a:bodyPr>
            <a:normAutofit/>
          </a:bodyPr>
          <a:lstStyle/>
          <a:p>
            <a:r>
              <a:rPr lang="en-US" sz="1000" dirty="0"/>
              <a:t>https://github.com/910420104011/Astrology-application-and-website-</a:t>
            </a:r>
          </a:p>
        </p:txBody>
      </p:sp>
      <p:sp>
        <p:nvSpPr>
          <p:cNvPr id="2" name="Google Shape;1880;p212">
            <a:extLst>
              <a:ext uri="{FF2B5EF4-FFF2-40B4-BE49-F238E27FC236}">
                <a16:creationId xmlns:a16="http://schemas.microsoft.com/office/drawing/2014/main" xmlns="" id="{8B534411-912B-CE02-B603-6651CC94F525}"/>
              </a:ext>
            </a:extLst>
          </p:cNvPr>
          <p:cNvSpPr txBox="1">
            <a:spLocks/>
          </p:cNvSpPr>
          <p:nvPr/>
        </p:nvSpPr>
        <p:spPr>
          <a:xfrm>
            <a:off x="3869352" y="1597403"/>
            <a:ext cx="3513225" cy="400069"/>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marL="0" indent="0" algn="l"/>
            <a:r>
              <a:rPr lang="en-GB" sz="1000" dirty="0" smtClean="0">
                <a:solidFill>
                  <a:schemeClr val="tx2"/>
                </a:solidFill>
              </a:rPr>
              <a:t>https://github.com/chitradevi25/Astrology-application-and-website-</a:t>
            </a:r>
            <a:endParaRPr lang="en-US" sz="1000" b="0" i="0" dirty="0">
              <a:solidFill>
                <a:schemeClr val="tx2"/>
              </a:solidFill>
              <a:latin typeface="EB Garamond SemiBold"/>
              <a:ea typeface="EB Garamond SemiBold"/>
              <a:cs typeface="EB Garamond SemiBold"/>
              <a:sym typeface="EB Garamond SemiBold"/>
            </a:endParaRPr>
          </a:p>
        </p:txBody>
      </p:sp>
      <p:sp>
        <p:nvSpPr>
          <p:cNvPr id="4" name="TextBox 3">
            <a:extLst>
              <a:ext uri="{FF2B5EF4-FFF2-40B4-BE49-F238E27FC236}">
                <a16:creationId xmlns:a16="http://schemas.microsoft.com/office/drawing/2014/main" xmlns="" id="{35601FA3-1659-7427-0A8A-A6F0FE77B1E1}"/>
              </a:ext>
            </a:extLst>
          </p:cNvPr>
          <p:cNvSpPr txBox="1"/>
          <p:nvPr/>
        </p:nvSpPr>
        <p:spPr>
          <a:xfrm>
            <a:off x="3878979" y="2436626"/>
            <a:ext cx="3118585" cy="400110"/>
          </a:xfrm>
          <a:prstGeom prst="rect">
            <a:avLst/>
          </a:prstGeom>
          <a:noFill/>
        </p:spPr>
        <p:txBody>
          <a:bodyPr wrap="square">
            <a:spAutoFit/>
          </a:bodyPr>
          <a:lstStyle/>
          <a:p>
            <a:r>
              <a:rPr lang="en-GB" sz="1000" b="1" dirty="0">
                <a:solidFill>
                  <a:schemeClr val="tx2"/>
                </a:solidFill>
              </a:rPr>
              <a:t>https://github.com/Ponsanthiya/Astrology-application-and-website-</a:t>
            </a:r>
          </a:p>
        </p:txBody>
      </p:sp>
      <p:sp>
        <p:nvSpPr>
          <p:cNvPr id="10" name="TextBox 9">
            <a:extLst>
              <a:ext uri="{FF2B5EF4-FFF2-40B4-BE49-F238E27FC236}">
                <a16:creationId xmlns:a16="http://schemas.microsoft.com/office/drawing/2014/main" xmlns="" id="{4BB35807-60E4-12F7-3120-718A12EA78E2}"/>
              </a:ext>
            </a:extLst>
          </p:cNvPr>
          <p:cNvSpPr txBox="1"/>
          <p:nvPr/>
        </p:nvSpPr>
        <p:spPr>
          <a:xfrm>
            <a:off x="3810000" y="2325448"/>
            <a:ext cx="4572000" cy="261610"/>
          </a:xfrm>
          <a:prstGeom prst="rect">
            <a:avLst/>
          </a:prstGeom>
          <a:noFill/>
        </p:spPr>
        <p:txBody>
          <a:bodyPr wrap="square">
            <a:spAutoFit/>
          </a:bodyPr>
          <a:lstStyle/>
          <a:p>
            <a:r>
              <a:rPr lang="en-GB" sz="1100" b="1" dirty="0" smtClean="0">
                <a:solidFill>
                  <a:schemeClr val="tx2"/>
                </a:solidFill>
                <a:hlinkClick r:id="rId3">
                  <a:extLst>
                    <a:ext uri="{A12FA001-AC4F-418D-AE19-62706E023703}">
                      <ahyp:hlinkClr xmlns:ahyp="http://schemas.microsoft.com/office/drawing/2018/hyperlinkcolor" xmlns="" val="tx"/>
                    </a:ext>
                  </a:extLst>
                </a:hlinkClick>
              </a:rPr>
              <a:t>ravibharathi656/</a:t>
            </a:r>
            <a:r>
              <a:rPr lang="en-GB" sz="1100" b="1" dirty="0" smtClean="0">
                <a:solidFill>
                  <a:schemeClr val="tx2"/>
                </a:solidFill>
                <a:hlinkClick r:id="rId3">
                  <a:extLst>
                    <a:ext uri="{A12FA001-AC4F-418D-AE19-62706E023703}">
                      <ahyp:hlinkClr xmlns:ahyp="http://schemas.microsoft.com/office/drawing/2018/hyperlinkcolor" xmlns="" val="tx"/>
                    </a:ext>
                  </a:extLst>
                </a:hlinkClick>
              </a:rPr>
              <a:t>ub.com</a:t>
            </a:r>
            <a:r>
              <a:rPr lang="en-GB" sz="1100" b="1" dirty="0">
                <a:solidFill>
                  <a:schemeClr val="tx2"/>
                </a:solidFill>
                <a:hlinkClick r:id="rId3">
                  <a:extLst>
                    <a:ext uri="{A12FA001-AC4F-418D-AE19-62706E023703}">
                      <ahyp:hlinkClr xmlns:ahyp="http://schemas.microsoft.com/office/drawing/2018/hyperlinkcolor" xmlns="" val="tx"/>
                    </a:ext>
                  </a:extLst>
                </a:hlinkClick>
              </a:rPr>
              <a:t>)</a:t>
            </a:r>
            <a:endParaRPr lang="en-GB" sz="1100" b="1" dirty="0">
              <a:solidFill>
                <a:schemeClr val="tx2"/>
              </a:solidFill>
            </a:endParaRPr>
          </a:p>
        </p:txBody>
      </p:sp>
      <p:sp>
        <p:nvSpPr>
          <p:cNvPr id="18" name="Rectangle 17"/>
          <p:cNvSpPr/>
          <p:nvPr/>
        </p:nvSpPr>
        <p:spPr>
          <a:xfrm>
            <a:off x="3869352" y="2844223"/>
            <a:ext cx="2815388" cy="400110"/>
          </a:xfrm>
          <a:prstGeom prst="rect">
            <a:avLst/>
          </a:prstGeom>
        </p:spPr>
        <p:txBody>
          <a:bodyPr wrap="square">
            <a:spAutoFit/>
          </a:bodyPr>
          <a:lstStyle/>
          <a:p>
            <a:r>
              <a:rPr lang="en-US" sz="1000" dirty="0">
                <a:solidFill>
                  <a:schemeClr val="tx2"/>
                </a:solidFill>
              </a:rPr>
              <a:t>https://github.com/Shalini20077/Astrology-application-and-website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312</Words>
  <Application>Microsoft Office PowerPoint</Application>
  <PresentationFormat>On-screen Show (16:9)</PresentationFormat>
  <Paragraphs>62</Paragraphs>
  <Slides>7</Slides>
  <Notes>6</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Simple Light</vt:lpstr>
      <vt:lpstr>SUNSTONE</vt:lpstr>
      <vt:lpstr>ASTROLOGY APPLICATION &amp;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SUNSTONE</dc:title>
  <dc:creator>Dell</dc:creator>
  <cp:lastModifiedBy>Dell</cp:lastModifiedBy>
  <cp:revision>3</cp:revision>
  <dcterms:modified xsi:type="dcterms:W3CDTF">2023-11-15T13:50:51Z</dcterms:modified>
</cp:coreProperties>
</file>